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8" r:id="rId3"/>
    <p:sldId id="262" r:id="rId4"/>
    <p:sldId id="270" r:id="rId5"/>
    <p:sldId id="269" r:id="rId6"/>
    <p:sldId id="264" r:id="rId7"/>
    <p:sldId id="259" r:id="rId8"/>
    <p:sldId id="267" r:id="rId9"/>
    <p:sldId id="261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CFF8"/>
    <a:srgbClr val="993300"/>
    <a:srgbClr val="FF0000"/>
    <a:srgbClr val="3366FF"/>
    <a:srgbClr val="0000CC"/>
    <a:srgbClr val="0066FF"/>
    <a:srgbClr val="99CCF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3" autoAdjust="0"/>
    <p:restoredTop sz="94660"/>
  </p:normalViewPr>
  <p:slideViewPr>
    <p:cSldViewPr>
      <p:cViewPr varScale="1">
        <p:scale>
          <a:sx n="49" d="100"/>
          <a:sy n="49" d="100"/>
        </p:scale>
        <p:origin x="-10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068B6EDB-114B-476F-98D8-39DEB72384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20B93-0C60-4458-92AB-7E4CCEF76B9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2EFC-D1B1-422B-918A-FEE95C1C240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B1060-0293-472F-ADF6-61565651DD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90D7-73B4-4A24-88AD-7DCF13D40B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FD5DFCD4-B6CD-47B4-9570-11A1B6123E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689B-D762-44A4-A5A4-1E4E551C3D1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ADA8-7C06-491A-B33E-BFE0F9DEE9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9CFAF-BA0E-4291-9DA2-B0D5265917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4390-40DA-403B-B6BF-56371B8B89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0D503-1684-4DCC-97FE-D126753F066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40417-31C3-4049-BEE1-36529D4331B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F26E0B40-BC82-4D08-8716-4ADF235E0AC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76" r:id="rId9"/>
    <p:sldLayoutId id="2147483667" r:id="rId10"/>
    <p:sldLayoutId id="2147483666" r:id="rId11"/>
    <p:sldLayoutId id="21474836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kumar\AppData\Local\Microsoft\Windows\Temporary%20Internet%20Files\Content.IE5\1S2VJXL2\MS910220001%5b1%5d.wav" TargetMode="External"/><Relationship Id="rId1" Type="http://schemas.openxmlformats.org/officeDocument/2006/relationships/audio" Target="file:///C:\Users\kumar\AppData\Local\Microsoft\Windows\Temporary%20Internet%20Files\Content.IE5\WPNBGZMS\MS910219987%5b1%5d.wav" TargetMode="Externa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609600" y="838200"/>
            <a:ext cx="81534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4800" b="1">
                <a:solidFill>
                  <a:srgbClr val="FFF0B9"/>
                </a:solidFill>
                <a:latin typeface="Tempus Sans ITC" pitchFamily="82" charset="0"/>
              </a:rPr>
              <a:t>SAVING THE ORANGUTANS</a:t>
            </a:r>
          </a:p>
        </p:txBody>
      </p:sp>
      <p:pic>
        <p:nvPicPr>
          <p:cNvPr id="2059" name="MS910219987[1]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6096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MS910220001[1]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685800" y="914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MC900332360[1]"/>
          <p:cNvPicPr>
            <a:picLocks noChangeAspect="1" noChangeArrowheads="1"/>
          </p:cNvPicPr>
          <p:nvPr/>
        </p:nvPicPr>
        <p:blipFill>
          <a:blip r:embed="rId5">
            <a:lum bright="-18000"/>
          </a:blip>
          <a:srcRect/>
          <a:stretch>
            <a:fillRect/>
          </a:stretch>
        </p:blipFill>
        <p:spPr bwMode="auto">
          <a:xfrm>
            <a:off x="304800" y="2906713"/>
            <a:ext cx="3581400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2" descr="MC900186300[2]"/>
          <p:cNvPicPr>
            <a:picLocks noChangeAspect="1" noChangeArrowheads="1"/>
          </p:cNvPicPr>
          <p:nvPr/>
        </p:nvPicPr>
        <p:blipFill>
          <a:blip r:embed="rId6">
            <a:lum bright="-24000"/>
          </a:blip>
          <a:srcRect b="7318"/>
          <a:stretch>
            <a:fillRect/>
          </a:stretch>
        </p:blipFill>
        <p:spPr bwMode="auto">
          <a:xfrm>
            <a:off x="5341938" y="2895600"/>
            <a:ext cx="34210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Save the Orangutans from </a:t>
            </a:r>
            <a:r>
              <a:rPr lang="en-US" sz="44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Extinction</a:t>
            </a:r>
          </a:p>
        </p:txBody>
      </p:sp>
      <p:pic>
        <p:nvPicPr>
          <p:cNvPr id="23554" name="Picture 9" descr="orangutan"/>
          <p:cNvPicPr>
            <a:picLocks noChangeAspect="1" noChangeArrowheads="1"/>
          </p:cNvPicPr>
          <p:nvPr/>
        </p:nvPicPr>
        <p:blipFill>
          <a:blip r:embed="rId2">
            <a:lum bright="12000" contrast="30000"/>
          </a:blip>
          <a:srcRect r="20834"/>
          <a:stretch>
            <a:fillRect/>
          </a:stretch>
        </p:blipFill>
        <p:spPr bwMode="auto">
          <a:xfrm>
            <a:off x="0" y="2679700"/>
            <a:ext cx="91440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133600" y="1600200"/>
            <a:ext cx="5715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000">
                <a:solidFill>
                  <a:srgbClr val="0000CC"/>
                </a:solidFill>
                <a:latin typeface="Kristen ITC" pitchFamily="66" charset="0"/>
              </a:rPr>
              <a:t>THANK YOU!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3" name="Rectangle 2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empus Sans ITC" pitchFamily="82" charset="0"/>
              </a:rPr>
              <a:t>Know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empus Sans ITC" pitchFamily="82" charset="0"/>
            </a:endParaRPr>
          </a:p>
        </p:txBody>
      </p:sp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t">
              <a:buFont typeface="Arial" charset="0"/>
              <a:buChar char="•"/>
            </a:pPr>
            <a:r>
              <a:rPr lang="zh-CN" altLang="en-US" sz="2800"/>
              <a:t> </a:t>
            </a:r>
            <a:r>
              <a:rPr lang="en-US" altLang="zh-CN" sz="2800"/>
              <a:t>Orangutans dying due to deforestation, diseases, forest fires (by palm tree plantation owners).</a:t>
            </a:r>
          </a:p>
          <a:p>
            <a:pPr fontAlgn="t"/>
            <a:endParaRPr lang="en-US" altLang="zh-CN" sz="2800"/>
          </a:p>
          <a:p>
            <a:pPr fontAlgn="t"/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Food Chain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lang="zh-CN" altLang="en-US" sz="2800">
              <a:latin typeface="Tempus Sans ITC" pitchFamily="82" charset="0"/>
            </a:endParaRPr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Orangutans seek cover from forest fires and gets attacked by people.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Know (Main Issues)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534400" cy="52578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Poverty and Unemployment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wood (Logging)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Palm Oil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Demand for Metals such as Gold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Corruption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Poor Land Management and Security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smtClean="0">
                <a:solidFill>
                  <a:srgbClr val="660066"/>
                </a:solidFill>
                <a:latin typeface="Tempus Sans ITC" pitchFamily="82" charset="0"/>
              </a:rPr>
              <a:t>Poor Law Enforcement</a:t>
            </a:r>
          </a:p>
          <a:p>
            <a:pPr eaLnBrk="1" hangingPunct="1">
              <a:lnSpc>
                <a:spcPct val="150000"/>
              </a:lnSpc>
            </a:pPr>
            <a:endParaRPr lang="zh-CN" altLang="en-US" sz="2800" smtClean="0">
              <a:solidFill>
                <a:srgbClr val="660066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 - Corruption</a:t>
            </a:r>
            <a:endParaRPr lang="zh-CN" altLang="en-US" b="1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empus Sans ITC" pitchFamily="82" charset="0"/>
              <a:ea typeface="宋体" pitchFamily="2" charset="-122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0" y="1447800"/>
            <a:ext cx="8229600" cy="4389438"/>
          </a:xfrm>
        </p:spPr>
        <p:txBody>
          <a:bodyPr/>
          <a:lstStyle/>
          <a:p>
            <a:pPr algn="just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en-US" altLang="zh-CN" sz="2800" smtClean="0">
                <a:latin typeface="Arial" charset="0"/>
              </a:rPr>
              <a:t>-CPI Ranking of 2.8 (0 being very corrupt,10 least  corrupt.)  </a:t>
            </a:r>
          </a:p>
          <a:p>
            <a:pPr algn="just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en-US" altLang="zh-CN" sz="2800" smtClean="0">
                <a:latin typeface="Arial" charset="0"/>
              </a:rPr>
              <a:t>-Indonesian gov. will sign </a:t>
            </a:r>
            <a:r>
              <a:rPr lang="en-US" altLang="zh-CN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compulsory</a:t>
            </a:r>
            <a:r>
              <a:rPr lang="en-US" altLang="zh-CN" sz="2800" smtClean="0">
                <a:latin typeface="Arial" charset="0"/>
              </a:rPr>
              <a:t> treaty</a:t>
            </a:r>
          </a:p>
          <a:p>
            <a:pPr algn="just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en-US" altLang="zh-CN" sz="2800" smtClean="0">
                <a:latin typeface="Arial" charset="0"/>
              </a:rPr>
              <a:t>-Singapore, Denmark, New Zealand, etc. will form a team (headed by IGEC) to demolish roots of corruption   </a:t>
            </a:r>
          </a:p>
          <a:p>
            <a:pPr algn="just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en-US" altLang="zh-CN" sz="2800" smtClean="0">
                <a:latin typeface="Arial" charset="0"/>
              </a:rPr>
              <a:t>-Examine practices of government (</a:t>
            </a:r>
            <a:r>
              <a:rPr lang="en-US" altLang="zh-CN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only</a:t>
            </a:r>
            <a:r>
              <a:rPr lang="en-US" altLang="zh-CN" sz="2800" smtClean="0">
                <a:latin typeface="Arial" charset="0"/>
              </a:rPr>
              <a:t> regarding forests and aid sent)                                                                         </a:t>
            </a:r>
          </a:p>
          <a:p>
            <a:pPr>
              <a:buFont typeface="Wingdings 2" pitchFamily="18" charset="2"/>
              <a:buNone/>
              <a:defRPr/>
            </a:pPr>
            <a:endParaRPr lang="zh-CN" altLang="en-US" sz="2800" smtClean="0">
              <a:latin typeface="Arial" charset="0"/>
            </a:endParaRPr>
          </a:p>
        </p:txBody>
      </p:sp>
      <p:pic>
        <p:nvPicPr>
          <p:cNvPr id="16387" name="Picture 7" descr="MC90044131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228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MC900431603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Need to Know</a:t>
            </a:r>
            <a:endParaRPr lang="en-US" altLang="zh-CN" smtClean="0">
              <a:ea typeface="宋体" pitchFamily="2" charset="-122"/>
            </a:endParaRPr>
          </a:p>
        </p:txBody>
      </p:sp>
      <p:sp>
        <p:nvSpPr>
          <p:cNvPr id="18434" name="Rectangle 3"/>
          <p:cNvSpPr txBox="1">
            <a:spLocks noChangeArrowheads="1"/>
          </p:cNvSpPr>
          <p:nvPr/>
        </p:nvSpPr>
        <p:spPr bwMode="auto">
          <a:xfrm>
            <a:off x="152400" y="12954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t">
              <a:buFont typeface="Arial" charset="0"/>
              <a:buChar char="•"/>
            </a:pPr>
            <a:r>
              <a:rPr lang="zh-CN" altLang="en-US" sz="2800"/>
              <a:t>  </a:t>
            </a:r>
            <a:r>
              <a:rPr lang="en-US" altLang="zh-CN" sz="2800"/>
              <a:t>Parties involved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Benefits of the solutions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Consequences of the solutions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Solutions implemented</a:t>
            </a:r>
          </a:p>
          <a:p>
            <a:pPr fontAlgn="t">
              <a:buFont typeface="Arial" charset="0"/>
              <a:buChar char="•"/>
            </a:pPr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Refusal of help (WHY??)</a:t>
            </a:r>
          </a:p>
          <a:p>
            <a:pPr fontAlgn="t"/>
            <a:endParaRPr lang="en-US" altLang="zh-CN" sz="2800"/>
          </a:p>
          <a:p>
            <a:pPr fontAlgn="t">
              <a:buFont typeface="Arial" charset="0"/>
              <a:buChar char="•"/>
            </a:pPr>
            <a:r>
              <a:rPr lang="en-US" altLang="zh-CN" sz="2800"/>
              <a:t>  Estimated number of orangutans</a:t>
            </a:r>
          </a:p>
          <a:p>
            <a:pPr fontAlgn="t">
              <a:buFont typeface="Arial" charset="0"/>
              <a:buChar char="•"/>
            </a:pPr>
            <a:endParaRPr lang="zh-CN" altLang="en-US" sz="2800">
              <a:latin typeface="Tempus Sans ITC" pitchFamily="8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 - Security</a:t>
            </a:r>
          </a:p>
        </p:txBody>
      </p:sp>
      <p:pic>
        <p:nvPicPr>
          <p:cNvPr id="19458" name="Picture 4" descr="MC90029561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951413"/>
            <a:ext cx="2133600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304800" y="1066800"/>
            <a:ext cx="8991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-Import unemployed foreign workers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-Fund-raising campaigns 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-Grants from other countries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-Hidden CCTV and rangers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-High pay for foreign workers to prevent bribing</a:t>
            </a:r>
          </a:p>
          <a:p>
            <a:pPr marL="742950" lvl="1" indent="-285750"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-Fence vital orangutan habitats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zh-CN" alt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</a:t>
            </a:r>
            <a: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 – Logging, Demand For </a:t>
            </a:r>
            <a:b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</a:br>
            <a: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Wood</a:t>
            </a:r>
            <a:r>
              <a:rPr lang="en-US" altLang="zh-CN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  </a:t>
            </a:r>
          </a:p>
        </p:txBody>
      </p:sp>
      <p:pic>
        <p:nvPicPr>
          <p:cNvPr id="20482" name="Picture 5" descr="MC90015763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483225"/>
            <a:ext cx="1492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MC900215545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754688"/>
            <a:ext cx="160020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4800" y="1447800"/>
            <a:ext cx="8610600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-Add on to existing structures allocated for agricultural purposes, eg.farmland,etc. Grow crops in separated “containers”.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-Sell crops for money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-Government to pay small sum of money till crops can be harvested. Can earn income and food without burning forests down.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endParaRPr lang="en-US" altLang="zh-CN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6"/>
          <p:cNvPicPr>
            <a:picLocks noChangeAspect="1" noChangeArrowheads="1"/>
          </p:cNvPicPr>
          <p:nvPr/>
        </p:nvPicPr>
        <p:blipFill>
          <a:blip r:embed="rId2"/>
          <a:srcRect l="981" b="948"/>
          <a:stretch>
            <a:fillRect/>
          </a:stretch>
        </p:blipFill>
        <p:spPr bwMode="auto">
          <a:xfrm>
            <a:off x="304800" y="2133600"/>
            <a:ext cx="8382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27"/>
          <p:cNvSpPr txBox="1">
            <a:spLocks noChangeArrowheads="1"/>
          </p:cNvSpPr>
          <p:nvPr/>
        </p:nvSpPr>
        <p:spPr bwMode="auto">
          <a:xfrm>
            <a:off x="0" y="2286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5000" b="1"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</a:rPr>
              <a:t>Structure for Growing and Harvesting Crops</a:t>
            </a:r>
          </a:p>
        </p:txBody>
      </p:sp>
      <p:sp>
        <p:nvSpPr>
          <p:cNvPr id="27676" name="Tree"/>
          <p:cNvSpPr>
            <a:spLocks noEditPoints="1" noChangeArrowheads="1"/>
          </p:cNvSpPr>
          <p:nvPr/>
        </p:nvSpPr>
        <p:spPr bwMode="auto">
          <a:xfrm>
            <a:off x="457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7" name="Tree"/>
          <p:cNvSpPr>
            <a:spLocks noEditPoints="1" noChangeArrowheads="1"/>
          </p:cNvSpPr>
          <p:nvPr/>
        </p:nvSpPr>
        <p:spPr bwMode="auto">
          <a:xfrm>
            <a:off x="16002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8" name="Tree"/>
          <p:cNvSpPr>
            <a:spLocks noEditPoints="1" noChangeArrowheads="1"/>
          </p:cNvSpPr>
          <p:nvPr/>
        </p:nvSpPr>
        <p:spPr bwMode="auto">
          <a:xfrm>
            <a:off x="3810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79" name="Tree"/>
          <p:cNvSpPr>
            <a:spLocks noEditPoints="1" noChangeArrowheads="1"/>
          </p:cNvSpPr>
          <p:nvPr/>
        </p:nvSpPr>
        <p:spPr bwMode="auto">
          <a:xfrm>
            <a:off x="2971800" y="42672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0" name="Tree"/>
          <p:cNvSpPr>
            <a:spLocks noEditPoints="1" noChangeArrowheads="1"/>
          </p:cNvSpPr>
          <p:nvPr/>
        </p:nvSpPr>
        <p:spPr bwMode="auto">
          <a:xfrm>
            <a:off x="57150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1" name="Tree"/>
          <p:cNvSpPr>
            <a:spLocks noEditPoints="1" noChangeArrowheads="1"/>
          </p:cNvSpPr>
          <p:nvPr/>
        </p:nvSpPr>
        <p:spPr bwMode="auto">
          <a:xfrm>
            <a:off x="57150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2" name="Tree"/>
          <p:cNvSpPr>
            <a:spLocks noEditPoints="1" noChangeArrowheads="1"/>
          </p:cNvSpPr>
          <p:nvPr/>
        </p:nvSpPr>
        <p:spPr bwMode="auto">
          <a:xfrm>
            <a:off x="30480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3" name="Tree"/>
          <p:cNvSpPr>
            <a:spLocks noEditPoints="1" noChangeArrowheads="1"/>
          </p:cNvSpPr>
          <p:nvPr/>
        </p:nvSpPr>
        <p:spPr bwMode="auto">
          <a:xfrm>
            <a:off x="16764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4" name="Tree"/>
          <p:cNvSpPr>
            <a:spLocks noEditPoints="1" noChangeArrowheads="1"/>
          </p:cNvSpPr>
          <p:nvPr/>
        </p:nvSpPr>
        <p:spPr bwMode="auto">
          <a:xfrm>
            <a:off x="7010400" y="41910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5" name="Tree"/>
          <p:cNvSpPr>
            <a:spLocks noEditPoints="1" noChangeArrowheads="1"/>
          </p:cNvSpPr>
          <p:nvPr/>
        </p:nvSpPr>
        <p:spPr bwMode="auto">
          <a:xfrm>
            <a:off x="6934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6" name="Tree"/>
          <p:cNvSpPr>
            <a:spLocks noEditPoints="1" noChangeArrowheads="1"/>
          </p:cNvSpPr>
          <p:nvPr/>
        </p:nvSpPr>
        <p:spPr bwMode="auto">
          <a:xfrm>
            <a:off x="4267200" y="29718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687" name="Tree"/>
          <p:cNvSpPr>
            <a:spLocks noEditPoints="1" noChangeArrowheads="1"/>
          </p:cNvSpPr>
          <p:nvPr/>
        </p:nvSpPr>
        <p:spPr bwMode="auto">
          <a:xfrm>
            <a:off x="4267200" y="4267200"/>
            <a:ext cx="1285875" cy="1057275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62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sz="45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mpus Sans ITC" pitchFamily="82" charset="0"/>
                <a:ea typeface="宋体" pitchFamily="2" charset="-122"/>
              </a:rPr>
              <a:t>Solutions-Demand for Palm Oil</a:t>
            </a:r>
          </a:p>
        </p:txBody>
      </p:sp>
      <p:pic>
        <p:nvPicPr>
          <p:cNvPr id="11274" name="Picture 10" descr="http://t3.gstatic.com/images?q=tbn:ANd9GcQos2e_tPjmr57FOi_wUjfqYy-Dcg7EfdWJTUhedohqhs2SvtSm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7283" y="5640543"/>
            <a:ext cx="1363762" cy="1009185"/>
          </a:xfrm>
          <a:prstGeom prst="flowChartAlternateProcess">
            <a:avLst/>
          </a:prstGeom>
          <a:noFill/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152400" y="1295400"/>
            <a:ext cx="88392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-Remove demand for palm oil (Not a good bio-fuel)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-Green bio-fuels can be planted and it takes up less land space (Switch-grass and Bio-gas)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-Campaigns to encourage reduce in use of palm oil (Mediums will be used, e.g. Facebook, Twitter, YouTube and online forums)</a:t>
            </a:r>
          </a:p>
          <a:p>
            <a:pPr algn="just"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- Create palm oil-free logos on products worldwide.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938</TotalTime>
  <Words>268</Words>
  <Application>Microsoft Office PowerPoint</Application>
  <PresentationFormat>On-screen Show (4:3)</PresentationFormat>
  <Paragraphs>52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Calibri</vt:lpstr>
      <vt:lpstr>Constantia</vt:lpstr>
      <vt:lpstr>Wingdings 2</vt:lpstr>
      <vt:lpstr>宋体</vt:lpstr>
      <vt:lpstr>Tempus Sans ITC</vt:lpstr>
      <vt:lpstr>Kristen ITC</vt:lpstr>
      <vt:lpstr>Flow</vt:lpstr>
      <vt:lpstr>Flow</vt:lpstr>
      <vt:lpstr>Flow</vt:lpstr>
      <vt:lpstr>Flow</vt:lpstr>
      <vt:lpstr>Flow</vt:lpstr>
      <vt:lpstr>Slide 1</vt:lpstr>
      <vt:lpstr>Know</vt:lpstr>
      <vt:lpstr>Know (Main Issues)</vt:lpstr>
      <vt:lpstr>Solution - Corruption</vt:lpstr>
      <vt:lpstr>Need to Know</vt:lpstr>
      <vt:lpstr>Solutions - Security</vt:lpstr>
      <vt:lpstr> Solutions – Logging, Demand For   Wood  </vt:lpstr>
      <vt:lpstr>Slide 8</vt:lpstr>
      <vt:lpstr>Solutions-Demand for Palm Oil</vt:lpstr>
      <vt:lpstr>Save the Orangutans from Extinction</vt:lpstr>
    </vt:vector>
  </TitlesOfParts>
  <Company>Rolls Royce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Rohith</dc:creator>
  <cp:lastModifiedBy>Fujitsu</cp:lastModifiedBy>
  <cp:revision>25</cp:revision>
  <dcterms:created xsi:type="dcterms:W3CDTF">2011-09-10T06:16:49Z</dcterms:created>
  <dcterms:modified xsi:type="dcterms:W3CDTF">2011-09-15T08:15:18Z</dcterms:modified>
</cp:coreProperties>
</file>